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52" d="100"/>
          <a:sy n="52" d="100"/>
        </p:scale>
        <p:origin x="55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B139367C-E3A9-4991-A473-D84D82FBCCB7}" type="datetimeFigureOut">
              <a:rPr lang="en-US" smtClean="0"/>
              <a:pPr/>
              <a:t>9/27/2017</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C3D17773-3DDA-444E-A3DA-506F92C339E7}"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921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39367C-E3A9-4991-A473-D84D82FBCCB7}"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233768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39367C-E3A9-4991-A473-D84D82FBCCB7}"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270246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39367C-E3A9-4991-A473-D84D82FBCCB7}"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40105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B139367C-E3A9-4991-A473-D84D82FBCCB7}" type="datetimeFigureOut">
              <a:rPr lang="en-US" smtClean="0"/>
              <a:pPr/>
              <a:t>9/27/2017</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C3D17773-3DDA-444E-A3DA-506F92C339E7}"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9540594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39367C-E3A9-4991-A473-D84D82FBCCB7}"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316684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39367C-E3A9-4991-A473-D84D82FBCCB7}" type="datetimeFigureOut">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59121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39367C-E3A9-4991-A473-D84D82FBCCB7}" type="datetimeFigureOut">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403829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9367C-E3A9-4991-A473-D84D82FBCCB7}" type="datetimeFigureOut">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17773-3DDA-444E-A3DA-506F92C339E7}" type="slidenum">
              <a:rPr lang="en-US" smtClean="0"/>
              <a:pPr/>
              <a:t>‹#›</a:t>
            </a:fld>
            <a:endParaRPr lang="en-US"/>
          </a:p>
        </p:txBody>
      </p:sp>
    </p:spTree>
    <p:extLst>
      <p:ext uri="{BB962C8B-B14F-4D97-AF65-F5344CB8AC3E}">
        <p14:creationId xmlns:p14="http://schemas.microsoft.com/office/powerpoint/2010/main" val="87353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B139367C-E3A9-4991-A473-D84D82FBCCB7}" type="datetimeFigureOut">
              <a:rPr lang="en-US" smtClean="0"/>
              <a:pPr/>
              <a:t>9/27/2017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3D17773-3DDA-444E-A3DA-506F92C339E7}"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377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B139367C-E3A9-4991-A473-D84D82FBCCB7}" type="datetimeFigureOut">
              <a:rPr lang="en-US" smtClean="0"/>
              <a:pPr/>
              <a:t>9/27/2017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3D17773-3DDA-444E-A3DA-506F92C339E7}"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754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B139367C-E3A9-4991-A473-D84D82FBCCB7}" type="datetimeFigureOut">
              <a:rPr lang="en-US" smtClean="0"/>
              <a:pPr/>
              <a:t>9/27/2017</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C3D17773-3DDA-444E-A3DA-506F92C339E7}"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56368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t>FORMS OF BUSINESS ORGANISATION</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Autofit/>
          </a:bodyPr>
          <a:lstStyle/>
          <a:p>
            <a:pPr algn="just"/>
            <a:r>
              <a:rPr lang="en-US" sz="2800" dirty="0" smtClean="0"/>
              <a:t>A partnership is not a </a:t>
            </a:r>
            <a:r>
              <a:rPr lang="en-US" sz="2800" b="1" u="sng" dirty="0" smtClean="0"/>
              <a:t>legal entity</a:t>
            </a:r>
            <a:r>
              <a:rPr lang="en-US" sz="2800" dirty="0" smtClean="0"/>
              <a:t>. This means that partnership is not a legal body that has separate identity from its owners. It can not be bought or sold, or go bankrupt without its owners suffering the same fate. Partnership therefore carries unlimited liability.</a:t>
            </a:r>
          </a:p>
          <a:p>
            <a:pPr algn="just"/>
            <a:r>
              <a:rPr lang="en-US" sz="2800" dirty="0" smtClean="0"/>
              <a:t>Each partner is jointly and severally responsible with other partners for all the obligations and debts of the partnership, even where they exists as a result of another partner’s actions. If one partner dies, retires or become bankrupt, the partnership is automatically dissolved (whether or not this is in the best interest of the others), unless a separate written document is made to the contrary. Every partnership must have at least one general partner.</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CHARACTERISTICS FROM THE DEFINITION OF </a:t>
            </a:r>
            <a:r>
              <a:rPr lang="en-US" b="1" dirty="0" smtClean="0"/>
              <a:t>PARTNERSHIP</a:t>
            </a:r>
            <a:endParaRPr lang="en-US" b="1" dirty="0"/>
          </a:p>
        </p:txBody>
      </p:sp>
      <p:sp>
        <p:nvSpPr>
          <p:cNvPr id="3" name="Content Placeholder 2"/>
          <p:cNvSpPr>
            <a:spLocks noGrp="1"/>
          </p:cNvSpPr>
          <p:nvPr>
            <p:ph idx="1"/>
          </p:nvPr>
        </p:nvSpPr>
        <p:spPr>
          <a:xfrm>
            <a:off x="457200" y="1676400"/>
            <a:ext cx="8229600" cy="5181600"/>
          </a:xfrm>
        </p:spPr>
        <p:txBody>
          <a:bodyPr>
            <a:normAutofit/>
          </a:bodyPr>
          <a:lstStyle/>
          <a:p>
            <a:r>
              <a:rPr lang="en-US" sz="2800" dirty="0" smtClean="0"/>
              <a:t>Minimum 2 number of partners and maximum 20 partners</a:t>
            </a:r>
          </a:p>
          <a:p>
            <a:r>
              <a:rPr lang="en-US" sz="2800" dirty="0" smtClean="0"/>
              <a:t>The relation between the partners is created in the form of a contract. Written contract is called “Partnership Deed”</a:t>
            </a:r>
          </a:p>
          <a:p>
            <a:r>
              <a:rPr lang="en-US" sz="2800" dirty="0" smtClean="0"/>
              <a:t>The firm means partners, the partners mean the firm</a:t>
            </a:r>
          </a:p>
          <a:p>
            <a:r>
              <a:rPr lang="en-US" sz="2800" dirty="0" smtClean="0"/>
              <a:t>The profit is divided in any as ratio is agreed</a:t>
            </a:r>
          </a:p>
          <a:p>
            <a:r>
              <a:rPr lang="en-US" sz="2800" dirty="0" smtClean="0"/>
              <a:t>No partner can sell/transfer his interest in the firm to anyone without the consent of other partners.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PARTNERSHIP AGREEMENT</a:t>
            </a:r>
            <a:endParaRPr lang="en-US" sz="4800" b="1" dirty="0"/>
          </a:p>
        </p:txBody>
      </p:sp>
      <p:sp>
        <p:nvSpPr>
          <p:cNvPr id="3" name="Content Placeholder 2"/>
          <p:cNvSpPr>
            <a:spLocks noGrp="1"/>
          </p:cNvSpPr>
          <p:nvPr>
            <p:ph idx="1"/>
          </p:nvPr>
        </p:nvSpPr>
        <p:spPr/>
        <p:txBody>
          <a:bodyPr>
            <a:normAutofit/>
          </a:bodyPr>
          <a:lstStyle/>
          <a:p>
            <a:pPr algn="just">
              <a:buNone/>
            </a:pPr>
            <a:r>
              <a:rPr lang="en-US" sz="2800" dirty="0" smtClean="0"/>
              <a:t>	There should be a partnership agreement to regulate matters between the partners. This is not a legal requirement because partnerships are legally, and in practice, a matter of trust between the partners. A partnership agreement defines broad areas of responsibility and authority in the partnership.</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TYPES OF PARTNERSHIP</a:t>
            </a:r>
            <a:endParaRPr lang="en-US" b="1" dirty="0"/>
          </a:p>
        </p:txBody>
      </p:sp>
      <p:sp>
        <p:nvSpPr>
          <p:cNvPr id="3" name="Content Placeholder 2"/>
          <p:cNvSpPr>
            <a:spLocks noGrp="1"/>
          </p:cNvSpPr>
          <p:nvPr>
            <p:ph idx="1"/>
          </p:nvPr>
        </p:nvSpPr>
        <p:spPr>
          <a:xfrm>
            <a:off x="457200" y="1219200"/>
            <a:ext cx="8229600" cy="5029200"/>
          </a:xfrm>
        </p:spPr>
        <p:txBody>
          <a:bodyPr>
            <a:noAutofit/>
          </a:bodyPr>
          <a:lstStyle/>
          <a:p>
            <a:pPr algn="just"/>
            <a:r>
              <a:rPr lang="en-US" sz="2800" b="1" dirty="0" smtClean="0"/>
              <a:t>General Partnership:</a:t>
            </a:r>
            <a:r>
              <a:rPr lang="en-US" sz="2800" dirty="0" smtClean="0"/>
              <a:t> A general partnership involves two or more owners carrying out a business purpose.  General partners share equal rights and responsibilities in connection with management of the business, and any individual partner can bind the entire group to a legal obligation.  Each individual partner assumes full responsibility for all of the business's debts and obligations.  Although such personal liability is daunting, it comes with a tax advantage: partnership profits are not taxed to the business, but </a:t>
            </a:r>
            <a:r>
              <a:rPr lang="en-US" sz="2800" i="1" dirty="0" smtClean="0"/>
              <a:t>pass through</a:t>
            </a:r>
            <a:r>
              <a:rPr lang="en-US" sz="2800" dirty="0" smtClean="0"/>
              <a:t> to the partners, who include the gains on their individual tax returns at a lower rate.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TYPES OF PARTNERSHIP (cont’d.)</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800" b="1" dirty="0" smtClean="0"/>
              <a:t>Limited Partnership:</a:t>
            </a:r>
            <a:r>
              <a:rPr lang="en-US" sz="2800" dirty="0" smtClean="0"/>
              <a:t> A limited partnership allows each partner to restrict his or her personal liability to the amount of his or her business investment.  Not every partner can benefit from this limitation -- at least one participant must accept general partnership status, exposing himself or herself to full personal liability for the business's debts and obligations.  The general partner retains the right to control the business, while the limited partner(s) do(</a:t>
            </a:r>
            <a:r>
              <a:rPr lang="en-US" sz="2800" dirty="0" err="1" smtClean="0"/>
              <a:t>es</a:t>
            </a:r>
            <a:r>
              <a:rPr lang="en-US" sz="2800" dirty="0" smtClean="0"/>
              <a:t>) not participate in management decisions.  Both general and limited partners benefit from business profits.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TYPES OF PARTNERSHIP (cont’d.)</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2800" b="1" dirty="0" smtClean="0"/>
              <a:t>Limited Liability Partnership:</a:t>
            </a:r>
            <a:r>
              <a:rPr lang="en-US" sz="2800" dirty="0" smtClean="0"/>
              <a:t> Limited liability partnerships (LLP) retain the tax advantages of the general partnership form, but offer some personal liability protection to the participants.  Individual partners in a limited liability partnership are not personally responsible for the wrongful acts of other partners, or for the debts or obligations of the business.  Because the LLP form changes some of the fundamental aspects of the traditional partnership, some state tax authorities may subject a limited liability partnership to non-partnership tax rules</a:t>
            </a:r>
          </a:p>
          <a:p>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14"/>
            <a:ext cx="8229600" cy="944562"/>
          </a:xfrm>
        </p:spPr>
        <p:txBody>
          <a:bodyPr/>
          <a:lstStyle/>
          <a:p>
            <a:r>
              <a:rPr lang="en-US" b="1" dirty="0" smtClean="0"/>
              <a:t>TYPES OF PARTNERSHIP (cont’d.)</a:t>
            </a:r>
            <a:endParaRPr lang="en-US" dirty="0"/>
          </a:p>
        </p:txBody>
      </p:sp>
      <p:sp>
        <p:nvSpPr>
          <p:cNvPr id="3" name="Content Placeholder 2"/>
          <p:cNvSpPr>
            <a:spLocks noGrp="1"/>
          </p:cNvSpPr>
          <p:nvPr>
            <p:ph idx="1"/>
          </p:nvPr>
        </p:nvSpPr>
        <p:spPr>
          <a:xfrm>
            <a:off x="457200" y="762000"/>
            <a:ext cx="8382000" cy="5105400"/>
          </a:xfrm>
        </p:spPr>
        <p:txBody>
          <a:bodyPr>
            <a:noAutofit/>
          </a:bodyPr>
          <a:lstStyle/>
          <a:p>
            <a:pPr algn="just"/>
            <a:r>
              <a:rPr lang="en-US" sz="2700" dirty="0" smtClean="0"/>
              <a:t>The Master Limited Partnership: A master limited partnership (MLP) is a publicly traded limited partnership. Shares of ownership are referred to as units. MLPs generally operate in the natural resource, financial services, and real estate industries. </a:t>
            </a:r>
            <a:r>
              <a:rPr lang="en-US" sz="2700" dirty="0"/>
              <a:t>A</a:t>
            </a:r>
            <a:r>
              <a:rPr lang="en-US" sz="2700" dirty="0" smtClean="0"/>
              <a:t> </a:t>
            </a:r>
            <a:r>
              <a:rPr lang="en-US" sz="2700" i="1" dirty="0" smtClean="0"/>
              <a:t>MLP </a:t>
            </a:r>
            <a:r>
              <a:rPr lang="en-US" sz="2700" dirty="0" smtClean="0"/>
              <a:t>is considered to be the aggregate of its partners rather than a separate entity. However, the most distinguishing characteristic of MLPs is that they combine the tax advantages of a partnership with the liquidity of a publicly traded stock. MLPs allow for pass-through income, meaning that they are not subject to corporate income taxes. Instead, owners of an MLP are personally responsible for paying taxes on their individual portions of the MLP's income, gains, losses, and deductions.</a:t>
            </a:r>
            <a:endParaRPr lang="en-US" sz="2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792162"/>
          </a:xfrm>
        </p:spPr>
        <p:txBody>
          <a:bodyPr/>
          <a:lstStyle/>
          <a:p>
            <a:r>
              <a:rPr lang="en-US" b="1" dirty="0" smtClean="0"/>
              <a:t>ADVANTAGES OF A PARTNERSHIP</a:t>
            </a:r>
            <a:endParaRPr lang="en-US" b="1" dirty="0"/>
          </a:p>
        </p:txBody>
      </p:sp>
      <p:sp>
        <p:nvSpPr>
          <p:cNvPr id="3" name="Content Placeholder 2"/>
          <p:cNvSpPr>
            <a:spLocks noGrp="1"/>
          </p:cNvSpPr>
          <p:nvPr>
            <p:ph idx="1"/>
          </p:nvPr>
        </p:nvSpPr>
        <p:spPr>
          <a:xfrm>
            <a:off x="457200" y="685800"/>
            <a:ext cx="8229600" cy="4267199"/>
          </a:xfrm>
        </p:spPr>
        <p:txBody>
          <a:bodyPr>
            <a:noAutofit/>
          </a:bodyPr>
          <a:lstStyle/>
          <a:p>
            <a:r>
              <a:rPr lang="en-US" sz="2800" dirty="0" smtClean="0"/>
              <a:t>Partners co-own the business</a:t>
            </a:r>
          </a:p>
          <a:p>
            <a:r>
              <a:rPr lang="en-US" sz="2800" dirty="0" smtClean="0"/>
              <a:t>They share responsibilities</a:t>
            </a:r>
          </a:p>
          <a:p>
            <a:r>
              <a:rPr lang="en-US" sz="2800" dirty="0" smtClean="0"/>
              <a:t>They may have greater financial resources than sole proprietors</a:t>
            </a:r>
          </a:p>
          <a:p>
            <a:r>
              <a:rPr lang="en-US" sz="2800" dirty="0" smtClean="0"/>
              <a:t>Subject </a:t>
            </a:r>
            <a:r>
              <a:rPr lang="en-US" sz="2800" dirty="0"/>
              <a:t>to fewer regulations as compared to </a:t>
            </a:r>
            <a:r>
              <a:rPr lang="en-US" sz="2800" dirty="0" smtClean="0"/>
              <a:t>companies</a:t>
            </a:r>
          </a:p>
          <a:p>
            <a:r>
              <a:rPr lang="en-US" sz="2800" dirty="0" smtClean="0"/>
              <a:t>Better management and flexibility of operation</a:t>
            </a:r>
          </a:p>
          <a:p>
            <a:r>
              <a:rPr lang="en-US" sz="2800" dirty="0"/>
              <a:t>They share business risks/losses</a:t>
            </a:r>
          </a:p>
          <a:p>
            <a:r>
              <a:rPr lang="en-US" sz="2800" dirty="0"/>
              <a:t>They share time </a:t>
            </a:r>
            <a:r>
              <a:rPr lang="en-US" sz="2800" dirty="0" smtClean="0"/>
              <a:t>commitment</a:t>
            </a:r>
          </a:p>
          <a:p>
            <a:r>
              <a:rPr lang="en-US" sz="2800" dirty="0" smtClean="0"/>
              <a:t>No corporate income tax</a:t>
            </a:r>
          </a:p>
        </p:txBody>
      </p:sp>
      <p:pic>
        <p:nvPicPr>
          <p:cNvPr id="5122" name="Picture 2"/>
          <p:cNvPicPr>
            <a:picLocks noChangeAspect="1" noChangeArrowheads="1"/>
          </p:cNvPicPr>
          <p:nvPr/>
        </p:nvPicPr>
        <p:blipFill>
          <a:blip r:embed="rId2"/>
          <a:srcRect/>
          <a:stretch>
            <a:fillRect/>
          </a:stretch>
        </p:blipFill>
        <p:spPr bwMode="auto">
          <a:xfrm>
            <a:off x="5410200" y="4716236"/>
            <a:ext cx="3581400" cy="211455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DISADVANTAGES OF PARTNERSHIP</a:t>
            </a: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r>
              <a:rPr lang="en-US" sz="2800" dirty="0" smtClean="0"/>
              <a:t>Partners have unlimited personal liability for all the other partners</a:t>
            </a:r>
          </a:p>
          <a:p>
            <a:r>
              <a:rPr lang="en-US" sz="2800" dirty="0" smtClean="0"/>
              <a:t>They may have disputes/conflicts</a:t>
            </a:r>
          </a:p>
          <a:p>
            <a:r>
              <a:rPr lang="en-US" sz="2800" dirty="0" smtClean="0"/>
              <a:t>Profits are shared</a:t>
            </a:r>
          </a:p>
          <a:p>
            <a:r>
              <a:rPr lang="en-US" sz="2800" dirty="0" smtClean="0"/>
              <a:t>Partnership are more difficult to close down than sole proprietorships.</a:t>
            </a:r>
          </a:p>
          <a:p>
            <a:r>
              <a:rPr lang="en-US" sz="2800" dirty="0" smtClean="0"/>
              <a:t>Difficult to raise capital</a:t>
            </a:r>
            <a:endParaRPr lang="en-US" sz="2800" dirty="0"/>
          </a:p>
        </p:txBody>
      </p:sp>
      <p:pic>
        <p:nvPicPr>
          <p:cNvPr id="6146" name="Picture 2"/>
          <p:cNvPicPr>
            <a:picLocks noChangeAspect="1" noChangeArrowheads="1"/>
          </p:cNvPicPr>
          <p:nvPr/>
        </p:nvPicPr>
        <p:blipFill>
          <a:blip r:embed="rId2"/>
          <a:srcRect/>
          <a:stretch>
            <a:fillRect/>
          </a:stretch>
        </p:blipFill>
        <p:spPr bwMode="auto">
          <a:xfrm>
            <a:off x="5324475" y="3920849"/>
            <a:ext cx="2828925" cy="286095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r>
              <a:rPr lang="en-US" sz="2800" dirty="0" smtClean="0"/>
              <a:t>The term “business </a:t>
            </a:r>
            <a:r>
              <a:rPr lang="en-US" sz="2800" dirty="0" err="1" smtClean="0"/>
              <a:t>organisation</a:t>
            </a:r>
            <a:r>
              <a:rPr lang="en-US" sz="2800" dirty="0" smtClean="0"/>
              <a:t> refers to how a business is structured. </a:t>
            </a:r>
          </a:p>
          <a:p>
            <a:r>
              <a:rPr lang="en-US" sz="2800" dirty="0" smtClean="0"/>
              <a:t>It refers to a commercial or industrial enterprise and the people who constitute it.</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2776538" y="3733799"/>
            <a:ext cx="3590925" cy="2286001"/>
          </a:xfrm>
          <a:prstGeom prst="rect">
            <a:avLst/>
          </a:prstGeom>
          <a:noFill/>
          <a:ln w="9525">
            <a:noFill/>
            <a:miter lim="800000"/>
            <a:headEnd/>
            <a:tailEnd/>
          </a:ln>
          <a:effectLst/>
        </p:spPr>
      </p:pic>
      <p:sp>
        <p:nvSpPr>
          <p:cNvPr id="2" name="TextBox 1"/>
          <p:cNvSpPr txBox="1"/>
          <p:nvPr/>
        </p:nvSpPr>
        <p:spPr>
          <a:xfrm>
            <a:off x="609600" y="76200"/>
            <a:ext cx="7239000" cy="1323439"/>
          </a:xfrm>
          <a:prstGeom prst="rect">
            <a:avLst/>
          </a:prstGeom>
          <a:noFill/>
        </p:spPr>
        <p:txBody>
          <a:bodyPr wrap="square" rtlCol="0">
            <a:spAutoFit/>
          </a:bodyPr>
          <a:lstStyle/>
          <a:p>
            <a:pPr>
              <a:buNone/>
            </a:pPr>
            <a:r>
              <a:rPr lang="en-US" sz="4000" b="1" dirty="0">
                <a:solidFill>
                  <a:schemeClr val="tx2"/>
                </a:solidFill>
              </a:rPr>
              <a:t>What is a Business </a:t>
            </a:r>
            <a:r>
              <a:rPr lang="en-US" sz="4000" b="1" dirty="0" err="1">
                <a:solidFill>
                  <a:schemeClr val="tx2"/>
                </a:solidFill>
              </a:rPr>
              <a:t>Organisation</a:t>
            </a:r>
            <a:r>
              <a:rPr lang="en-US" sz="4000" b="1" dirty="0">
                <a:solidFill>
                  <a:schemeClr val="tx2"/>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b="1" dirty="0" smtClean="0"/>
              <a:t>Choosing a Form of Business </a:t>
            </a:r>
            <a:r>
              <a:rPr lang="en-US" b="1" dirty="0" err="1" smtClean="0"/>
              <a:t>Organisation</a:t>
            </a:r>
            <a:endParaRPr lang="en-US" b="1" dirty="0"/>
          </a:p>
        </p:txBody>
      </p:sp>
      <p:sp>
        <p:nvSpPr>
          <p:cNvPr id="3" name="Content Placeholder 2"/>
          <p:cNvSpPr>
            <a:spLocks noGrp="1"/>
          </p:cNvSpPr>
          <p:nvPr>
            <p:ph idx="1"/>
          </p:nvPr>
        </p:nvSpPr>
        <p:spPr>
          <a:xfrm>
            <a:off x="609600" y="1600200"/>
            <a:ext cx="8229600" cy="4267200"/>
          </a:xfrm>
        </p:spPr>
        <p:txBody>
          <a:bodyPr>
            <a:noAutofit/>
          </a:bodyPr>
          <a:lstStyle/>
          <a:p>
            <a:pPr marL="55563" indent="55563">
              <a:buNone/>
            </a:pPr>
            <a:r>
              <a:rPr lang="en-US" sz="2800" dirty="0" smtClean="0"/>
              <a:t>The choice of the form of business is governed by several interrelated and interdependent factors:</a:t>
            </a:r>
          </a:p>
          <a:p>
            <a:r>
              <a:rPr lang="en-US" sz="2800" dirty="0" smtClean="0"/>
              <a:t>The nature of business is the most important factor;</a:t>
            </a:r>
          </a:p>
          <a:p>
            <a:r>
              <a:rPr lang="en-US" sz="2800" dirty="0" smtClean="0"/>
              <a:t>Scale of operations i.e. volume of business (large, medium, small) and size of the market area (local, national, international);</a:t>
            </a: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dirty="0" smtClean="0"/>
              <a:t>The degree of control desired by the owner(s);</a:t>
            </a:r>
          </a:p>
          <a:p>
            <a:r>
              <a:rPr lang="en-US" sz="2800" dirty="0" smtClean="0"/>
              <a:t>Amount of capital required for the establishment and operation of a business;</a:t>
            </a:r>
          </a:p>
          <a:p>
            <a:r>
              <a:rPr lang="en-US" sz="2800" dirty="0" smtClean="0"/>
              <a:t>The volume of risks and liabilities as well as the willingness of the owners to bear it;</a:t>
            </a:r>
          </a:p>
          <a:p>
            <a:r>
              <a:rPr lang="en-US" sz="2800" dirty="0" smtClean="0"/>
              <a:t>Comparative tax liability;</a:t>
            </a:r>
          </a:p>
          <a:p>
            <a:r>
              <a:rPr lang="en-US" sz="2800" dirty="0" smtClean="0"/>
              <a:t>Business ownership may be vested:</a:t>
            </a:r>
          </a:p>
          <a:p>
            <a:pPr lvl="1">
              <a:buFont typeface="Courier New" panose="02070309020205020404" pitchFamily="49" charset="0"/>
              <a:buChar char="o"/>
            </a:pPr>
            <a:r>
              <a:rPr lang="en-US" sz="2800" dirty="0" smtClean="0"/>
              <a:t>In an </a:t>
            </a:r>
            <a:r>
              <a:rPr lang="en-US" sz="2800" dirty="0" smtClean="0"/>
              <a:t>individual – Sole </a:t>
            </a:r>
            <a:r>
              <a:rPr lang="en-US" sz="2800" dirty="0" smtClean="0"/>
              <a:t>(single) Proprietorship;</a:t>
            </a:r>
          </a:p>
          <a:p>
            <a:pPr lvl="1">
              <a:buFont typeface="Courier New" panose="02070309020205020404" pitchFamily="49" charset="0"/>
              <a:buChar char="o"/>
            </a:pPr>
            <a:r>
              <a:rPr lang="en-US" sz="2800" dirty="0" smtClean="0"/>
              <a:t>Among two or more people </a:t>
            </a:r>
            <a:r>
              <a:rPr lang="en-US" sz="2800" dirty="0" smtClean="0"/>
              <a:t>– Partnership.</a:t>
            </a: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b="1" dirty="0" smtClean="0"/>
              <a:t>Sole</a:t>
            </a:r>
            <a:r>
              <a:rPr lang="en-US" dirty="0" smtClean="0"/>
              <a:t> </a:t>
            </a:r>
            <a:r>
              <a:rPr lang="en-US" b="1" dirty="0" smtClean="0"/>
              <a:t>Proprietorship</a:t>
            </a:r>
            <a:endParaRPr lang="en-US" b="1" dirty="0"/>
          </a:p>
        </p:txBody>
      </p:sp>
      <p:sp>
        <p:nvSpPr>
          <p:cNvPr id="3" name="Content Placeholder 2"/>
          <p:cNvSpPr>
            <a:spLocks noGrp="1"/>
          </p:cNvSpPr>
          <p:nvPr>
            <p:ph idx="1"/>
          </p:nvPr>
        </p:nvSpPr>
        <p:spPr>
          <a:xfrm>
            <a:off x="609600" y="762000"/>
            <a:ext cx="8229600" cy="5410200"/>
          </a:xfrm>
        </p:spPr>
        <p:txBody>
          <a:bodyPr>
            <a:noAutofit/>
          </a:bodyPr>
          <a:lstStyle/>
          <a:p>
            <a:pPr algn="just">
              <a:buNone/>
            </a:pPr>
            <a:r>
              <a:rPr lang="en-US" sz="2800" dirty="0" smtClean="0"/>
              <a:t>	This is a business that is owned and operated or managed by a single individual, e.g. tailoring shop, hairdressing salons, photocopying shops, provision stores, etc. This is the most common form of business ownership. </a:t>
            </a:r>
          </a:p>
          <a:p>
            <a:pPr algn="just">
              <a:buNone/>
            </a:pPr>
            <a:r>
              <a:rPr lang="en-US" sz="2800" dirty="0" smtClean="0"/>
              <a:t>       In sole proprietorship, there is no legal separation between the assets and liabilities of the business and the assets and liabilities of the individual who owns it. </a:t>
            </a:r>
          </a:p>
          <a:p>
            <a:pPr algn="just">
              <a:buNone/>
            </a:pPr>
            <a:r>
              <a:rPr lang="en-US" sz="2800" dirty="0" smtClean="0"/>
              <a:t>      Tax is payable on any profits of the business because such profits are treated as if they were the income of the owner. As profits increase, tax will be payable at higher rates.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44562"/>
          </a:xfrm>
        </p:spPr>
        <p:txBody>
          <a:bodyPr>
            <a:normAutofit/>
          </a:bodyPr>
          <a:lstStyle/>
          <a:p>
            <a:r>
              <a:rPr lang="en-US" b="1"/>
              <a:t>Advantages of Sole Proprietorship</a:t>
            </a:r>
            <a:endParaRPr lang="en-US" b="1" dirty="0"/>
          </a:p>
        </p:txBody>
      </p:sp>
      <p:sp>
        <p:nvSpPr>
          <p:cNvPr id="3" name="Content Placeholder 2"/>
          <p:cNvSpPr>
            <a:spLocks noGrp="1"/>
          </p:cNvSpPr>
          <p:nvPr>
            <p:ph idx="1"/>
          </p:nvPr>
        </p:nvSpPr>
        <p:spPr>
          <a:xfrm>
            <a:off x="457200" y="914400"/>
            <a:ext cx="8229600" cy="5668963"/>
          </a:xfrm>
        </p:spPr>
        <p:txBody>
          <a:bodyPr>
            <a:normAutofit/>
          </a:bodyPr>
          <a:lstStyle/>
          <a:p>
            <a:r>
              <a:rPr lang="en-US" sz="2800" dirty="0" smtClean="0"/>
              <a:t>The business enterprise is owned by one single individual (i.e. both profit and risk belong to him).</a:t>
            </a:r>
          </a:p>
          <a:p>
            <a:r>
              <a:rPr lang="en-US" sz="2800" dirty="0" smtClean="0"/>
              <a:t>Owner is the manager</a:t>
            </a:r>
          </a:p>
          <a:p>
            <a:r>
              <a:rPr lang="en-US" sz="2800" dirty="0" smtClean="0"/>
              <a:t>Owner is the only source of capital</a:t>
            </a:r>
          </a:p>
          <a:p>
            <a:r>
              <a:rPr lang="en-US" sz="2800" dirty="0" smtClean="0"/>
              <a:t>The proprietor and business enterprise are same in the eyes of the </a:t>
            </a:r>
            <a:r>
              <a:rPr lang="en-US" sz="2800" dirty="0" smtClean="0"/>
              <a:t>law</a:t>
            </a:r>
          </a:p>
          <a:p>
            <a:r>
              <a:rPr lang="en-US" sz="2800" dirty="0"/>
              <a:t>Owner makes all </a:t>
            </a:r>
            <a:r>
              <a:rPr lang="en-US" sz="2800" dirty="0" smtClean="0"/>
              <a:t>decisions</a:t>
            </a:r>
          </a:p>
          <a:p>
            <a:r>
              <a:rPr lang="en-US" sz="2800" dirty="0"/>
              <a:t>Owner has responsibility for all </a:t>
            </a:r>
            <a:r>
              <a:rPr lang="en-US" sz="2800" dirty="0" smtClean="0"/>
              <a:t>                           debts</a:t>
            </a:r>
            <a:endParaRPr lang="en-US" sz="2800" dirty="0"/>
          </a:p>
          <a:p>
            <a:endParaRPr lang="en-US" sz="2800" dirty="0"/>
          </a:p>
          <a:p>
            <a:endParaRPr lang="en-US" sz="2800" dirty="0"/>
          </a:p>
        </p:txBody>
      </p:sp>
      <p:pic>
        <p:nvPicPr>
          <p:cNvPr id="5" name="Picture 2"/>
          <p:cNvPicPr>
            <a:picLocks noChangeAspect="1" noChangeArrowheads="1"/>
          </p:cNvPicPr>
          <p:nvPr/>
        </p:nvPicPr>
        <p:blipFill>
          <a:blip r:embed="rId2"/>
          <a:srcRect l="12646"/>
          <a:stretch>
            <a:fillRect/>
          </a:stretch>
        </p:blipFill>
        <p:spPr bwMode="auto">
          <a:xfrm>
            <a:off x="5715000" y="4572000"/>
            <a:ext cx="2824163" cy="190775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Advantages of Sole </a:t>
            </a:r>
            <a:r>
              <a:rPr lang="en-US" b="1" dirty="0" smtClean="0"/>
              <a:t>Proprietorship (cont’d.)</a:t>
            </a:r>
            <a:endParaRPr lang="en-US" b="1" dirty="0"/>
          </a:p>
        </p:txBody>
      </p:sp>
      <p:sp>
        <p:nvSpPr>
          <p:cNvPr id="3" name="Content Placeholder 2"/>
          <p:cNvSpPr>
            <a:spLocks noGrp="1"/>
          </p:cNvSpPr>
          <p:nvPr>
            <p:ph idx="1"/>
          </p:nvPr>
        </p:nvSpPr>
        <p:spPr>
          <a:xfrm>
            <a:off x="455645" y="1371600"/>
            <a:ext cx="8229600" cy="5211763"/>
          </a:xfrm>
        </p:spPr>
        <p:txBody>
          <a:bodyPr>
            <a:normAutofit/>
          </a:bodyPr>
          <a:lstStyle/>
          <a:p>
            <a:r>
              <a:rPr lang="en-US" sz="2800" dirty="0" smtClean="0"/>
              <a:t>Not subject to corporate income tax</a:t>
            </a:r>
          </a:p>
          <a:p>
            <a:r>
              <a:rPr lang="en-US" sz="2800" dirty="0" smtClean="0"/>
              <a:t>All </a:t>
            </a:r>
            <a:r>
              <a:rPr lang="en-US" sz="2800" dirty="0" smtClean="0"/>
              <a:t>financial information can be kept secret</a:t>
            </a:r>
          </a:p>
          <a:p>
            <a:r>
              <a:rPr lang="en-US" sz="2800" dirty="0" smtClean="0"/>
              <a:t>Owner keeps all the profits</a:t>
            </a:r>
          </a:p>
          <a:p>
            <a:r>
              <a:rPr lang="en-US" sz="2800" dirty="0" smtClean="0"/>
              <a:t>This type of business is easy to start or close</a:t>
            </a:r>
          </a:p>
          <a:p>
            <a:r>
              <a:rPr lang="en-US" sz="2800" dirty="0" smtClean="0"/>
              <a:t>Better control (Prompt decision making and flexibility in operations)</a:t>
            </a:r>
            <a:endParaRPr lang="en-US" sz="2800" dirty="0"/>
          </a:p>
        </p:txBody>
      </p:sp>
      <p:pic>
        <p:nvPicPr>
          <p:cNvPr id="4" name="Picture 2"/>
          <p:cNvPicPr>
            <a:picLocks noChangeAspect="1" noChangeArrowheads="1"/>
          </p:cNvPicPr>
          <p:nvPr/>
        </p:nvPicPr>
        <p:blipFill>
          <a:blip r:embed="rId2"/>
          <a:srcRect/>
          <a:stretch>
            <a:fillRect/>
          </a:stretch>
        </p:blipFill>
        <p:spPr bwMode="auto">
          <a:xfrm>
            <a:off x="4800600" y="4357958"/>
            <a:ext cx="3886200" cy="242384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b="1" dirty="0" smtClean="0"/>
              <a:t>Disadvantages of Sole Proprietorship</a:t>
            </a:r>
            <a:endParaRPr lang="en-US" b="1" dirty="0"/>
          </a:p>
        </p:txBody>
      </p:sp>
      <p:sp>
        <p:nvSpPr>
          <p:cNvPr id="3" name="Content Placeholder 2"/>
          <p:cNvSpPr>
            <a:spLocks noGrp="1"/>
          </p:cNvSpPr>
          <p:nvPr>
            <p:ph idx="1"/>
          </p:nvPr>
        </p:nvSpPr>
        <p:spPr>
          <a:xfrm>
            <a:off x="457200" y="990601"/>
            <a:ext cx="8229600" cy="3886199"/>
          </a:xfrm>
        </p:spPr>
        <p:txBody>
          <a:bodyPr>
            <a:noAutofit/>
          </a:bodyPr>
          <a:lstStyle/>
          <a:p>
            <a:r>
              <a:rPr lang="en-US" sz="2800" dirty="0" smtClean="0"/>
              <a:t>Costs </a:t>
            </a:r>
            <a:r>
              <a:rPr lang="en-US" sz="2800" dirty="0" smtClean="0"/>
              <a:t>and time commitment can be high</a:t>
            </a:r>
          </a:p>
          <a:p>
            <a:r>
              <a:rPr lang="en-US" sz="2800" dirty="0" smtClean="0"/>
              <a:t>Funding can be difficult to obtain</a:t>
            </a:r>
          </a:p>
          <a:p>
            <a:r>
              <a:rPr lang="en-US" sz="2800" dirty="0" smtClean="0"/>
              <a:t>Difficult to do business beyond a certain size</a:t>
            </a:r>
          </a:p>
          <a:p>
            <a:r>
              <a:rPr lang="en-US" sz="2800" dirty="0" smtClean="0"/>
              <a:t>Owner is responsible for all aspects of the business</a:t>
            </a:r>
          </a:p>
          <a:p>
            <a:r>
              <a:rPr lang="en-US" sz="2800" dirty="0"/>
              <a:t>Owner does not have fringe </a:t>
            </a:r>
            <a:r>
              <a:rPr lang="en-US" sz="2800" dirty="0" smtClean="0"/>
              <a:t>benefits</a:t>
            </a:r>
          </a:p>
          <a:p>
            <a:r>
              <a:rPr lang="en-US" sz="2800" dirty="0" smtClean="0"/>
              <a:t>Business has a limited life</a:t>
            </a:r>
          </a:p>
          <a:p>
            <a:pPr>
              <a:buNone/>
            </a:pPr>
            <a:endParaRPr lang="en-US" sz="2800" dirty="0"/>
          </a:p>
        </p:txBody>
      </p:sp>
      <p:pic>
        <p:nvPicPr>
          <p:cNvPr id="4098" name="Picture 2"/>
          <p:cNvPicPr>
            <a:picLocks noChangeAspect="1" noChangeArrowheads="1"/>
          </p:cNvPicPr>
          <p:nvPr/>
        </p:nvPicPr>
        <p:blipFill>
          <a:blip r:embed="rId2"/>
          <a:srcRect/>
          <a:stretch>
            <a:fillRect/>
          </a:stretch>
        </p:blipFill>
        <p:spPr bwMode="auto">
          <a:xfrm>
            <a:off x="5486400" y="4572000"/>
            <a:ext cx="3429000" cy="232604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28600"/>
            <a:ext cx="7200900" cy="1485900"/>
          </a:xfrm>
        </p:spPr>
        <p:txBody>
          <a:bodyPr/>
          <a:lstStyle/>
          <a:p>
            <a:r>
              <a:rPr lang="en-US" sz="5400" b="1" dirty="0" smtClean="0"/>
              <a:t>PARTNERSHIP</a:t>
            </a:r>
            <a:endParaRPr lang="en-US" sz="5400" b="1"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800" dirty="0" smtClean="0"/>
              <a:t>	Partnership is a legal form of business with two or more people as co-owners. Where two or more people set up a business intending to share the profits, then the law deems they are in partnership. Partnership are restricted to 20 partners, except in certain professions such as law and accountancy. Partners man not necessarily have equal financial investment or equal shares in the profit.</a:t>
            </a:r>
          </a:p>
        </p:txBody>
      </p:sp>
    </p:spTree>
  </p:cSld>
  <p:clrMapOvr>
    <a:masterClrMapping/>
  </p:clrMapOvr>
</p:sld>
</file>

<file path=ppt/theme/theme1.xml><?xml version="1.0" encoding="utf-8"?>
<a:theme xmlns:a="http://schemas.openxmlformats.org/drawingml/2006/main" name="Cro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Crop</Template>
  <TotalTime>498</TotalTime>
  <Words>836</Words>
  <Application>Microsoft Office PowerPoint</Application>
  <PresentationFormat>On-screen Show (4:3)</PresentationFormat>
  <Paragraphs>74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Courier New</vt:lpstr>
      <vt:lpstr>Franklin Gothic Book</vt:lpstr>
      <vt:lpstr>Crop</vt:lpstr>
      <vt:lpstr>FORMS OF BUSINESS ORGANISATION</vt:lpstr>
      <vt:lpstr>PowerPoint Presentation</vt:lpstr>
      <vt:lpstr>Choosing a Form of Business Organisation</vt:lpstr>
      <vt:lpstr>PowerPoint Presentation</vt:lpstr>
      <vt:lpstr>Sole Proprietorship</vt:lpstr>
      <vt:lpstr>Advantages of Sole Proprietorship</vt:lpstr>
      <vt:lpstr>Advantages of Sole Proprietorship (cont’d.)</vt:lpstr>
      <vt:lpstr>Disadvantages of Sole Proprietorship</vt:lpstr>
      <vt:lpstr>PARTNERSHIP</vt:lpstr>
      <vt:lpstr>PowerPoint Presentation</vt:lpstr>
      <vt:lpstr>CHARACTERISTICS FROM THE DEFINITION OF PARTNERSHIP</vt:lpstr>
      <vt:lpstr>THE PARTNERSHIP AGREEMENT</vt:lpstr>
      <vt:lpstr>TYPES OF PARTNERSHIP</vt:lpstr>
      <vt:lpstr>TYPES OF PARTNERSHIP (cont’d.)</vt:lpstr>
      <vt:lpstr>TYPES OF PARTNERSHIP (cont’d.)</vt:lpstr>
      <vt:lpstr>TYPES OF PARTNERSHIP (cont’d.)</vt:lpstr>
      <vt:lpstr>ADVANTAGES OF A PARTNERSHIP</vt:lpstr>
      <vt:lpstr>DISADVANTAGES OF PARTNERSHIP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Nida Perdido Karuyan</cp:lastModifiedBy>
  <cp:revision>37</cp:revision>
  <dcterms:created xsi:type="dcterms:W3CDTF">2015-05-12T09:54:33Z</dcterms:created>
  <dcterms:modified xsi:type="dcterms:W3CDTF">2017-09-27T10:41:29Z</dcterms:modified>
</cp:coreProperties>
</file>